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9"/>
  </p:notesMasterIdLst>
  <p:sldIdLst>
    <p:sldId id="362" r:id="rId2"/>
    <p:sldId id="365" r:id="rId3"/>
    <p:sldId id="430" r:id="rId4"/>
    <p:sldId id="427" r:id="rId5"/>
    <p:sldId id="428" r:id="rId6"/>
    <p:sldId id="429" r:id="rId7"/>
    <p:sldId id="431" r:id="rId8"/>
    <p:sldId id="432" r:id="rId9"/>
    <p:sldId id="433" r:id="rId10"/>
    <p:sldId id="435" r:id="rId11"/>
    <p:sldId id="440" r:id="rId12"/>
    <p:sldId id="442" r:id="rId13"/>
    <p:sldId id="443" r:id="rId14"/>
    <p:sldId id="444" r:id="rId15"/>
    <p:sldId id="445" r:id="rId16"/>
    <p:sldId id="446" r:id="rId17"/>
    <p:sldId id="447" r:id="rId18"/>
    <p:sldId id="450" r:id="rId19"/>
    <p:sldId id="448" r:id="rId20"/>
    <p:sldId id="449" r:id="rId21"/>
    <p:sldId id="451" r:id="rId22"/>
    <p:sldId id="452" r:id="rId23"/>
    <p:sldId id="453" r:id="rId24"/>
    <p:sldId id="454" r:id="rId25"/>
    <p:sldId id="438" r:id="rId26"/>
    <p:sldId id="439" r:id="rId27"/>
    <p:sldId id="461" r:id="rId28"/>
    <p:sldId id="434" r:id="rId29"/>
    <p:sldId id="455" r:id="rId30"/>
    <p:sldId id="456" r:id="rId31"/>
    <p:sldId id="457" r:id="rId32"/>
    <p:sldId id="458" r:id="rId33"/>
    <p:sldId id="459" r:id="rId34"/>
    <p:sldId id="460" r:id="rId35"/>
    <p:sldId id="385" r:id="rId36"/>
    <p:sldId id="418" r:id="rId37"/>
    <p:sldId id="273" r:id="rId3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 autoAdjust="0"/>
    <p:restoredTop sz="95603" autoAdjust="0"/>
  </p:normalViewPr>
  <p:slideViewPr>
    <p:cSldViewPr>
      <p:cViewPr>
        <p:scale>
          <a:sx n="90" d="100"/>
          <a:sy n="90" d="100"/>
        </p:scale>
        <p:origin x="-145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DB3CC-0F43-4892-AA16-35B4BBFD372A}" type="datetimeFigureOut">
              <a:rPr lang="es-MX" smtClean="0"/>
              <a:t>15/06/2013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6775E-8CFA-4D20-8473-6EB2766A3F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557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15/06/2013</a:t>
            </a:fld>
            <a:endParaRPr lang="es-MX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DISEÑO\Lona Mia\LONA100X1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2"/>
            <a:ext cx="9144000" cy="61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258838" y="4581128"/>
            <a:ext cx="678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ING. ROBERTO ISAAC SUASTE MARTINEZ</a:t>
            </a:r>
            <a:endParaRPr lang="es-MX" sz="24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98" y="1268760"/>
            <a:ext cx="6973263" cy="417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Hardware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58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04664"/>
            <a:ext cx="4968552" cy="199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963808"/>
              </p:ext>
            </p:extLst>
          </p:nvPr>
        </p:nvGraphicFramePr>
        <p:xfrm>
          <a:off x="2465018" y="2852936"/>
          <a:ext cx="4542754" cy="25603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71377"/>
                <a:gridCol w="2271377"/>
              </a:tblGrid>
              <a:tr h="320178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BT</a:t>
                      </a:r>
                      <a:r>
                        <a:rPr lang="es-MX" baseline="0" dirty="0" smtClean="0"/>
                        <a:t> RN-42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 Microcontrolador</a:t>
                      </a:r>
                      <a:endParaRPr lang="es-MX" dirty="0"/>
                    </a:p>
                  </a:txBody>
                  <a:tcPr/>
                </a:tc>
              </a:tr>
              <a:tr h="320178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CTS-I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NC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</a:tr>
              <a:tr h="320178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VCC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3.3 V – 5 V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</a:tr>
              <a:tr h="320178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GND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GND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</a:tr>
              <a:tr h="320178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TX-O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RX 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</a:tr>
              <a:tr h="320178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RX-I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TX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</a:tr>
              <a:tr h="320178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RTS-O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Museo 500" pitchFamily="50" charset="0"/>
                        </a:rPr>
                        <a:t>NC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  <a:latin typeface="Museo 500" pitchFamily="50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04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Emparejamiento con dispositivo móvil - PC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323528" y="2276872"/>
            <a:ext cx="8496944" cy="1152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VER VIDEO 1</a:t>
            </a:r>
          </a:p>
        </p:txBody>
      </p:sp>
    </p:spTree>
    <p:extLst>
      <p:ext uri="{BB962C8B-B14F-4D97-AF65-F5344CB8AC3E}">
        <p14:creationId xmlns:p14="http://schemas.microsoft.com/office/powerpoint/2010/main" val="422133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9622"/>
            <a:ext cx="5023848" cy="397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1 Marcador de contenido"/>
          <p:cNvSpPr>
            <a:spLocks noGrp="1"/>
          </p:cNvSpPr>
          <p:nvPr>
            <p:ph idx="1"/>
          </p:nvPr>
        </p:nvSpPr>
        <p:spPr>
          <a:xfrm>
            <a:off x="323528" y="422108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Click Derecho</a:t>
            </a:r>
            <a:endParaRPr lang="es-MX" sz="3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2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542" y="1196752"/>
            <a:ext cx="4072006" cy="416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395536" y="26064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Click Izquierdo</a:t>
            </a:r>
            <a:endParaRPr lang="es-MX" sz="2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395536" y="26064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Búsqueda de dispositivos</a:t>
            </a:r>
            <a:endParaRPr lang="es-MX" sz="2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5406565" cy="412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01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395536" y="26064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Una vez hecho Click en Siguiente</a:t>
            </a:r>
            <a:endParaRPr lang="es-MX" sz="2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20" y="1196752"/>
            <a:ext cx="5480049" cy="419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06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395536" y="26064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Escribir código de emparejamiento del dispositivo</a:t>
            </a:r>
            <a:endParaRPr lang="es-MX" sz="2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40" y="1340768"/>
            <a:ext cx="5647488" cy="406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23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395536" y="26064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Código de Default: 1234</a:t>
            </a:r>
            <a:endParaRPr lang="es-MX" sz="2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8760"/>
            <a:ext cx="5436147" cy="414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75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395536" y="26064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Configurando dispositivo</a:t>
            </a:r>
            <a:endParaRPr lang="es-MX" sz="2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5426622" cy="4130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01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51520" y="548680"/>
            <a:ext cx="8712968" cy="4752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CONTENIDO</a:t>
            </a:r>
          </a:p>
          <a:p>
            <a:pPr algn="ctr"/>
            <a:endParaRPr lang="es-MX" sz="32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32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COMUNICACIÓN SERIAL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PIC16F1827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1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395536" y="26064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Dispositivo agregado correctamente</a:t>
            </a:r>
            <a:endParaRPr lang="es-MX" sz="2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19" y="1341759"/>
            <a:ext cx="5343852" cy="40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75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Información de puerto COM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37" y="1340767"/>
            <a:ext cx="4032448" cy="419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36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Módulos BT emparejados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57043"/>
            <a:ext cx="618202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8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Marcador de contenido"/>
          <p:cNvSpPr>
            <a:spLocks noGrp="1"/>
          </p:cNvSpPr>
          <p:nvPr>
            <p:ph idx="1"/>
          </p:nvPr>
        </p:nvSpPr>
        <p:spPr>
          <a:xfrm>
            <a:off x="323528" y="422108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Click Derecho -&gt; Propiedades</a:t>
            </a:r>
            <a:endParaRPr lang="es-MX" sz="3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8368"/>
            <a:ext cx="6026434" cy="427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9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Marcador de contenido"/>
          <p:cNvSpPr>
            <a:spLocks noGrp="1"/>
          </p:cNvSpPr>
          <p:nvPr>
            <p:ph idx="1"/>
          </p:nvPr>
        </p:nvSpPr>
        <p:spPr>
          <a:xfrm>
            <a:off x="251520" y="4488313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Hardware</a:t>
            </a:r>
            <a:endParaRPr lang="es-MX" sz="3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2656"/>
            <a:ext cx="3711613" cy="462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26064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Software Terminal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439946" y="1628800"/>
            <a:ext cx="8496944" cy="46064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2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Programa que nos permita conectarnos con ciertos dispositivos a través de puertos serie. (PUERTO COM)</a:t>
            </a:r>
          </a:p>
          <a:p>
            <a:endParaRPr lang="es-MX" sz="22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>
              <a:buNone/>
            </a:pPr>
            <a:r>
              <a:rPr lang="es-MX" sz="22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Ejemplo de ellos para la PC son:</a:t>
            </a:r>
          </a:p>
          <a:p>
            <a:pPr marL="109728" indent="0">
              <a:buNone/>
            </a:pPr>
            <a:endParaRPr lang="es-MX" sz="22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r>
              <a:rPr lang="es-MX" sz="22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Hyperterminal</a:t>
            </a:r>
          </a:p>
          <a:p>
            <a:endParaRPr lang="es-MX" sz="22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r>
              <a:rPr lang="es-MX" sz="22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XCTU</a:t>
            </a:r>
          </a:p>
          <a:p>
            <a:endParaRPr lang="es-MX" sz="22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r>
              <a:rPr lang="es-MX" sz="22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DOCKLIGHT</a:t>
            </a:r>
          </a:p>
          <a:p>
            <a:pPr marL="109728" indent="0" algn="just">
              <a:buNone/>
            </a:pPr>
            <a:r>
              <a:rPr lang="es-ES" sz="2000" dirty="0">
                <a:latin typeface="Arial"/>
                <a:ea typeface="Times New Roman"/>
              </a:rPr>
              <a:t/>
            </a:r>
            <a:br>
              <a:rPr lang="es-ES" sz="2000" dirty="0">
                <a:latin typeface="Arial"/>
                <a:ea typeface="Times New Roman"/>
              </a:rPr>
            </a:br>
            <a:endParaRPr lang="es-MX" sz="2000" dirty="0">
              <a:effectLst/>
              <a:latin typeface="Times New Roman"/>
              <a:ea typeface="Times New Roman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87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96066"/>
            <a:ext cx="4149376" cy="516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5" t="24975" r="22727" b="24324"/>
          <a:stretch/>
        </p:blipFill>
        <p:spPr bwMode="auto">
          <a:xfrm>
            <a:off x="1115616" y="908720"/>
            <a:ext cx="2386720" cy="236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8" y="3717032"/>
            <a:ext cx="3205830" cy="82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4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260648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Comandos AT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439946" y="1628800"/>
            <a:ext cx="8496944" cy="3672408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ES" sz="22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comandos AT son instrucciones codificadas que conforman un lenguaje de comunicación entre el hombre y un </a:t>
            </a:r>
            <a:r>
              <a:rPr lang="es-ES" sz="22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Terminal. </a:t>
            </a:r>
          </a:p>
          <a:p>
            <a:pPr algn="just"/>
            <a:endParaRPr lang="es-ES" sz="22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2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comandos AT se denominan así por la abreviatura de </a:t>
            </a:r>
            <a:r>
              <a:rPr lang="es-MX" sz="2200" i="1" dirty="0" err="1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attention</a:t>
            </a:r>
            <a:r>
              <a:rPr lang="es-MX" sz="2200" i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.</a:t>
            </a:r>
            <a:endParaRPr lang="es-ES" sz="2200" i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2200" dirty="0">
              <a:solidFill>
                <a:srgbClr val="333333"/>
              </a:solidFill>
              <a:effectLst/>
              <a:latin typeface="Museo 500" pitchFamily="50" charset="0"/>
              <a:ea typeface="Times New Roman"/>
            </a:endParaRPr>
          </a:p>
          <a:p>
            <a:pPr algn="just"/>
            <a:r>
              <a:rPr lang="es-ES" sz="22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envío de comandos AT requiere la siguiente estructura: </a:t>
            </a:r>
            <a:r>
              <a:rPr lang="es-ES" sz="2200" dirty="0">
                <a:latin typeface="Museo 500" pitchFamily="50" charset="0"/>
                <a:ea typeface="Times New Roman"/>
              </a:rPr>
              <a:t/>
            </a:r>
            <a:br>
              <a:rPr lang="es-ES" sz="2200" dirty="0">
                <a:latin typeface="Museo 500" pitchFamily="50" charset="0"/>
                <a:ea typeface="Times New Roman"/>
              </a:rPr>
            </a:br>
            <a:endParaRPr lang="es-ES" sz="2200" dirty="0" smtClean="0">
              <a:latin typeface="Museo 500" pitchFamily="50" charset="0"/>
              <a:ea typeface="Times New Roman"/>
            </a:endParaRPr>
          </a:p>
          <a:p>
            <a:pPr algn="just"/>
            <a:r>
              <a:rPr lang="es-ES" sz="22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AT, </a:t>
            </a:r>
            <a:r>
              <a:rPr lang="es-ES" sz="2200" b="1" dirty="0" smtClean="0">
                <a:solidFill>
                  <a:schemeClr val="bg2">
                    <a:lumMod val="50000"/>
                  </a:schemeClr>
                </a:solidFill>
                <a:latin typeface="Museo 500" pitchFamily="50" charset="0"/>
                <a:ea typeface="Times New Roman"/>
              </a:rPr>
              <a:t>SENTENCIA</a:t>
            </a:r>
          </a:p>
          <a:p>
            <a:r>
              <a:rPr lang="es-ES" sz="22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OK </a:t>
            </a:r>
            <a:r>
              <a:rPr lang="es-ES" sz="22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</a:t>
            </a:r>
            <a:r>
              <a:rPr lang="es-ES" sz="2200" b="1" dirty="0" smtClean="0">
                <a:solidFill>
                  <a:srgbClr val="00B050"/>
                </a:solidFill>
                <a:latin typeface="Museo 500" pitchFamily="50" charset="0"/>
                <a:ea typeface="Times New Roman"/>
                <a:sym typeface="Wingdings" pitchFamily="2" charset="2"/>
              </a:rPr>
              <a:t> Respuesta correcta</a:t>
            </a:r>
          </a:p>
          <a:p>
            <a:r>
              <a:rPr lang="es-ES" sz="22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ERROR  </a:t>
            </a:r>
            <a:r>
              <a:rPr lang="es-ES" sz="2200" b="1" dirty="0" smtClean="0">
                <a:solidFill>
                  <a:schemeClr val="accent2"/>
                </a:solidFill>
                <a:latin typeface="Museo 500" pitchFamily="50" charset="0"/>
                <a:ea typeface="Times New Roman"/>
                <a:sym typeface="Wingdings" pitchFamily="2" charset="2"/>
              </a:rPr>
              <a:t>Respuesta Incorrecta</a:t>
            </a:r>
            <a:r>
              <a:rPr lang="es-ES" sz="2000" dirty="0">
                <a:latin typeface="Arial"/>
                <a:ea typeface="Times New Roman"/>
              </a:rPr>
              <a:t/>
            </a:r>
            <a:br>
              <a:rPr lang="es-ES" sz="2000" dirty="0">
                <a:latin typeface="Arial"/>
                <a:ea typeface="Times New Roman"/>
              </a:rPr>
            </a:br>
            <a:endParaRPr lang="es-MX" sz="2000" dirty="0">
              <a:effectLst/>
              <a:latin typeface="Times New Roman"/>
              <a:ea typeface="Times New Roman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Comandos AT – RN-41</a:t>
            </a:r>
            <a:endParaRPr lang="es-MX" sz="24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439946" y="2132856"/>
            <a:ext cx="8496944" cy="34563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$$$ --  </a:t>
            </a:r>
            <a:r>
              <a:rPr lang="es-MX" sz="1800" dirty="0" smtClean="0">
                <a:solidFill>
                  <a:srgbClr val="00B050"/>
                </a:solidFill>
                <a:latin typeface="Museo 500" pitchFamily="50" charset="0"/>
                <a:ea typeface="Times New Roman"/>
              </a:rPr>
              <a:t>CMD</a:t>
            </a:r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   __ Modo Configuración</a:t>
            </a:r>
          </a:p>
          <a:p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SN, </a:t>
            </a:r>
            <a:r>
              <a:rPr lang="es-MX" sz="1800" dirty="0" smtClean="0">
                <a:solidFill>
                  <a:schemeClr val="bg2">
                    <a:lumMod val="50000"/>
                  </a:schemeClr>
                </a:solidFill>
                <a:latin typeface="Museo 500" pitchFamily="50" charset="0"/>
                <a:ea typeface="Times New Roman"/>
              </a:rPr>
              <a:t>NOMBRE -- </a:t>
            </a:r>
            <a:r>
              <a:rPr lang="es-MX" sz="1800" dirty="0" smtClean="0">
                <a:solidFill>
                  <a:srgbClr val="00B050"/>
                </a:solidFill>
                <a:latin typeface="Museo 500" pitchFamily="50" charset="0"/>
                <a:ea typeface="Times New Roman"/>
              </a:rPr>
              <a:t>OK</a:t>
            </a:r>
            <a:r>
              <a:rPr lang="es-MX" sz="1800" dirty="0" smtClean="0">
                <a:solidFill>
                  <a:schemeClr val="accent2"/>
                </a:solidFill>
                <a:latin typeface="Museo 500" pitchFamily="50" charset="0"/>
                <a:ea typeface="Times New Roman"/>
              </a:rPr>
              <a:t> </a:t>
            </a:r>
            <a:r>
              <a:rPr lang="es-MX" sz="1800" dirty="0" smtClean="0">
                <a:solidFill>
                  <a:schemeClr val="bg2">
                    <a:lumMod val="50000"/>
                  </a:schemeClr>
                </a:solidFill>
                <a:latin typeface="Museo 500" pitchFamily="50" charset="0"/>
                <a:ea typeface="Times New Roman"/>
              </a:rPr>
              <a:t>  </a:t>
            </a:r>
            <a:r>
              <a:rPr lang="es-MX" sz="1800" dirty="0" smtClean="0">
                <a:solidFill>
                  <a:schemeClr val="bg2">
                    <a:lumMod val="10000"/>
                  </a:schemeClr>
                </a:solidFill>
                <a:latin typeface="Museo 500" pitchFamily="50" charset="0"/>
                <a:ea typeface="Times New Roman"/>
              </a:rPr>
              <a:t>__Cambiar Nombre</a:t>
            </a:r>
          </a:p>
          <a:p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SR, </a:t>
            </a:r>
            <a:r>
              <a:rPr lang="es-MX" sz="1800" dirty="0" smtClean="0">
                <a:solidFill>
                  <a:schemeClr val="bg2">
                    <a:lumMod val="50000"/>
                  </a:schemeClr>
                </a:solidFill>
                <a:latin typeface="Museo 500" pitchFamily="50" charset="0"/>
                <a:ea typeface="Times New Roman"/>
              </a:rPr>
              <a:t>CONTRASEÑA – </a:t>
            </a:r>
            <a:r>
              <a:rPr lang="es-MX" sz="1800" dirty="0" smtClean="0">
                <a:solidFill>
                  <a:srgbClr val="00B050"/>
                </a:solidFill>
                <a:latin typeface="Museo 500" pitchFamily="50" charset="0"/>
                <a:ea typeface="Times New Roman"/>
              </a:rPr>
              <a:t>OK </a:t>
            </a:r>
            <a:r>
              <a:rPr lang="es-MX" sz="1800" dirty="0" smtClean="0">
                <a:solidFill>
                  <a:schemeClr val="bg2">
                    <a:lumMod val="50000"/>
                  </a:schemeClr>
                </a:solidFill>
                <a:latin typeface="Museo 500" pitchFamily="50" charset="0"/>
                <a:ea typeface="Times New Roman"/>
              </a:rPr>
              <a:t> </a:t>
            </a:r>
            <a:r>
              <a:rPr lang="es-MX" sz="1800" dirty="0" smtClean="0">
                <a:solidFill>
                  <a:schemeClr val="bg2">
                    <a:lumMod val="10000"/>
                  </a:schemeClr>
                </a:solidFill>
                <a:latin typeface="Museo 500" pitchFamily="50" charset="0"/>
                <a:ea typeface="Times New Roman"/>
              </a:rPr>
              <a:t>__Cambiar Contraseña</a:t>
            </a:r>
          </a:p>
          <a:p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SU, </a:t>
            </a:r>
            <a:r>
              <a:rPr lang="es-MX" sz="1800" dirty="0" smtClean="0">
                <a:solidFill>
                  <a:schemeClr val="bg2">
                    <a:lumMod val="50000"/>
                  </a:schemeClr>
                </a:solidFill>
                <a:latin typeface="Museo 500" pitchFamily="50" charset="0"/>
                <a:ea typeface="Times New Roman"/>
              </a:rPr>
              <a:t>BAUDAJE – </a:t>
            </a:r>
            <a:r>
              <a:rPr lang="es-MX" sz="1800" dirty="0" smtClean="0">
                <a:solidFill>
                  <a:srgbClr val="00B050"/>
                </a:solidFill>
                <a:latin typeface="Museo 500" pitchFamily="50" charset="0"/>
                <a:ea typeface="Times New Roman"/>
              </a:rPr>
              <a:t>OK</a:t>
            </a:r>
            <a:r>
              <a:rPr lang="es-MX" sz="1800" dirty="0" smtClean="0">
                <a:solidFill>
                  <a:schemeClr val="bg2">
                    <a:lumMod val="50000"/>
                  </a:schemeClr>
                </a:solidFill>
                <a:latin typeface="Museo 500" pitchFamily="50" charset="0"/>
                <a:ea typeface="Times New Roman"/>
              </a:rPr>
              <a:t>  </a:t>
            </a:r>
            <a:r>
              <a:rPr lang="es-MX" sz="1800" dirty="0" smtClean="0">
                <a:solidFill>
                  <a:schemeClr val="bg2">
                    <a:lumMod val="10000"/>
                  </a:schemeClr>
                </a:solidFill>
                <a:latin typeface="Museo 500" pitchFamily="50" charset="0"/>
                <a:ea typeface="Times New Roman"/>
              </a:rPr>
              <a:t>__Cambiar Baudaje</a:t>
            </a:r>
          </a:p>
          <a:p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---, </a:t>
            </a:r>
            <a:r>
              <a:rPr lang="es-MX" sz="1800" dirty="0" smtClean="0">
                <a:solidFill>
                  <a:schemeClr val="bg2">
                    <a:lumMod val="10000"/>
                  </a:schemeClr>
                </a:solidFill>
                <a:latin typeface="Museo 500" pitchFamily="50" charset="0"/>
                <a:ea typeface="Times New Roman"/>
              </a:rPr>
              <a:t>__Salir Modo Configuración</a:t>
            </a:r>
            <a:r>
              <a:rPr lang="es-ES" sz="1800" dirty="0">
                <a:latin typeface="Museo 500" pitchFamily="50" charset="0"/>
                <a:ea typeface="Times New Roman"/>
              </a:rPr>
              <a:t/>
            </a:r>
            <a:br>
              <a:rPr lang="es-ES" sz="1800" dirty="0">
                <a:latin typeface="Museo 500" pitchFamily="50" charset="0"/>
                <a:ea typeface="Times New Roman"/>
              </a:rPr>
            </a:br>
            <a:endParaRPr lang="es-ES" sz="1800" dirty="0" smtClean="0">
              <a:latin typeface="Museo 500" pitchFamily="50" charset="0"/>
              <a:ea typeface="Times New Roman"/>
            </a:endParaRPr>
          </a:p>
          <a:p>
            <a:pPr algn="just"/>
            <a:r>
              <a:rPr lang="es-ES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AT, </a:t>
            </a:r>
            <a:r>
              <a:rPr lang="es-ES" sz="1800" b="1" dirty="0" smtClean="0">
                <a:solidFill>
                  <a:schemeClr val="bg2">
                    <a:lumMod val="50000"/>
                  </a:schemeClr>
                </a:solidFill>
                <a:latin typeface="Museo 500" pitchFamily="50" charset="0"/>
                <a:ea typeface="Times New Roman"/>
              </a:rPr>
              <a:t>SENTENCIA</a:t>
            </a:r>
          </a:p>
          <a:p>
            <a:r>
              <a:rPr lang="es-ES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OK </a:t>
            </a:r>
            <a:r>
              <a:rPr lang="es-ES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</a:t>
            </a:r>
            <a:r>
              <a:rPr lang="es-ES" sz="1800" b="1" dirty="0" smtClean="0">
                <a:solidFill>
                  <a:srgbClr val="00B050"/>
                </a:solidFill>
                <a:latin typeface="Museo 500" pitchFamily="50" charset="0"/>
                <a:ea typeface="Times New Roman"/>
                <a:sym typeface="Wingdings" pitchFamily="2" charset="2"/>
              </a:rPr>
              <a:t> Respuesta correcta</a:t>
            </a:r>
          </a:p>
          <a:p>
            <a:r>
              <a:rPr lang="es-ES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ERROR  </a:t>
            </a:r>
            <a:r>
              <a:rPr lang="es-ES" sz="1800" b="1" dirty="0" smtClean="0">
                <a:solidFill>
                  <a:schemeClr val="accent2"/>
                </a:solidFill>
                <a:latin typeface="Museo 500" pitchFamily="50" charset="0"/>
                <a:ea typeface="Times New Roman"/>
                <a:sym typeface="Wingdings" pitchFamily="2" charset="2"/>
              </a:rPr>
              <a:t>Respuesta Incorrecta</a:t>
            </a:r>
            <a:r>
              <a:rPr lang="es-ES" sz="2000" dirty="0">
                <a:latin typeface="Arial"/>
                <a:ea typeface="Times New Roman"/>
              </a:rPr>
              <a:t/>
            </a:r>
            <a:br>
              <a:rPr lang="es-ES" sz="2000" dirty="0">
                <a:latin typeface="Arial"/>
                <a:ea typeface="Times New Roman"/>
              </a:rPr>
            </a:br>
            <a:endParaRPr lang="es-MX" sz="2000" dirty="0">
              <a:effectLst/>
              <a:latin typeface="Times New Roman"/>
              <a:ea typeface="Times New Roman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38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Emparejamiento con Smartphone o Tablet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356817" y="1412776"/>
            <a:ext cx="4143175" cy="11521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ANDROID 2.2 o SUPERIOR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7" t="23255" r="33285" b="23330"/>
          <a:stretch/>
        </p:blipFill>
        <p:spPr bwMode="auto">
          <a:xfrm>
            <a:off x="899592" y="2564904"/>
            <a:ext cx="2431120" cy="2919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 descr="C:\Users\Suaste\AppData\Local\Temp\rvriivru.tmp\palo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37" y="2187060"/>
            <a:ext cx="1313296" cy="132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0" t="8557" r="19023" b="14140"/>
          <a:stretch/>
        </p:blipFill>
        <p:spPr bwMode="auto">
          <a:xfrm>
            <a:off x="6372200" y="2187060"/>
            <a:ext cx="2317898" cy="294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 descr="C:\Users\Suaste\AppData\Local\Temp\15g6fqax.tmp\tach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23711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0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TECNOLOGÍA BLUETOOTH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7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Dispositivos con iOS ANDROID 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356817" y="1412776"/>
            <a:ext cx="8496944" cy="39604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Mas del 65% de equipos electrónicos.</a:t>
            </a:r>
            <a:b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</a:b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SAMSUNG</a:t>
            </a: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MOTOROLA</a:t>
            </a: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LG</a:t>
            </a: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HTC</a:t>
            </a: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ALCATEL, ETC.</a:t>
            </a:r>
          </a:p>
          <a:p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PLAY STORE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737" y="2500632"/>
            <a:ext cx="4777713" cy="2866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0" t="33659" r="14641" b="36680"/>
          <a:stretch/>
        </p:blipFill>
        <p:spPr bwMode="auto">
          <a:xfrm>
            <a:off x="2555776" y="1196752"/>
            <a:ext cx="4061637" cy="988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6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APP´S GRATUITAS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21175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07926"/>
            <a:ext cx="165618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356992"/>
            <a:ext cx="2840547" cy="170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 Marcador de contenido"/>
          <p:cNvSpPr txBox="1">
            <a:spLocks/>
          </p:cNvSpPr>
          <p:nvPr/>
        </p:nvSpPr>
        <p:spPr>
          <a:xfrm>
            <a:off x="611560" y="2464729"/>
            <a:ext cx="1944216" cy="93294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1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TerminalBT</a:t>
            </a:r>
            <a:endParaRPr lang="es-MX" sz="1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12" name="1 Marcador de contenido"/>
          <p:cNvSpPr txBox="1">
            <a:spLocks/>
          </p:cNvSpPr>
          <p:nvPr/>
        </p:nvSpPr>
        <p:spPr>
          <a:xfrm>
            <a:off x="6156176" y="2424050"/>
            <a:ext cx="1944216" cy="93294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1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BlueTerm</a:t>
            </a:r>
            <a:endParaRPr lang="es-MX" sz="1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13" name="1 Marcador de contenido"/>
          <p:cNvSpPr txBox="1">
            <a:spLocks/>
          </p:cNvSpPr>
          <p:nvPr/>
        </p:nvSpPr>
        <p:spPr>
          <a:xfrm>
            <a:off x="3435989" y="4709405"/>
            <a:ext cx="1944216" cy="93294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1800" dirty="0" err="1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BluControl</a:t>
            </a:r>
            <a:endParaRPr lang="es-MX" sz="1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8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DISEÑO DE APLICACIONES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6408712" cy="3760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7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DISEÑO DE APLICACIONES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09713"/>
            <a:ext cx="5238750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93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187624" y="1932608"/>
            <a:ext cx="6552728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</a:rPr>
              <a:t>APLICACIONES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4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 Marcador de contenido"/>
          <p:cNvSpPr txBox="1">
            <a:spLocks/>
          </p:cNvSpPr>
          <p:nvPr/>
        </p:nvSpPr>
        <p:spPr>
          <a:xfrm>
            <a:off x="372214" y="620688"/>
            <a:ext cx="8496944" cy="47525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DOMOTICA</a:t>
            </a:r>
          </a:p>
          <a:p>
            <a:pPr lvl="2"/>
            <a:r>
              <a:rPr lang="es-MX" sz="2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Control de Luces o aparatos electrónicos</a:t>
            </a:r>
          </a:p>
          <a:p>
            <a:pPr marL="630936" lvl="2" indent="0">
              <a:buNone/>
            </a:pPr>
            <a:endParaRPr lang="es-MX" sz="2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SISTEMAS DE SEGURIDAD</a:t>
            </a:r>
          </a:p>
          <a:p>
            <a:pPr lvl="2"/>
            <a:r>
              <a:rPr lang="es-MX" sz="2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Alarmas de autos</a:t>
            </a:r>
          </a:p>
          <a:p>
            <a:pPr lvl="2"/>
            <a:r>
              <a:rPr lang="es-MX" sz="2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Control de acceso</a:t>
            </a:r>
          </a:p>
          <a:p>
            <a:pPr marL="630936" lvl="2" indent="0">
              <a:buNone/>
            </a:pPr>
            <a:endParaRPr lang="es-MX" sz="2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AUTOMATIZACION INDUSTRIAL</a:t>
            </a:r>
          </a:p>
          <a:p>
            <a:pPr lvl="2"/>
            <a:r>
              <a:rPr lang="es-MX" sz="2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Control de maquinaria</a:t>
            </a:r>
          </a:p>
          <a:p>
            <a:pPr marL="630936" lvl="2" indent="0">
              <a:buNone/>
            </a:pPr>
            <a:endParaRPr lang="es-MX" sz="2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9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80920" cy="1575048"/>
          </a:xfrm>
        </p:spPr>
        <p:txBody>
          <a:bodyPr>
            <a:normAutofit fontScale="90000"/>
          </a:bodyPr>
          <a:lstStyle/>
          <a:p>
            <a:pPr algn="ctr"/>
            <a:r>
              <a:rPr lang="es-MX" sz="6000" b="1" i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GRACIAS POR SU ATENCION</a:t>
            </a:r>
            <a:endParaRPr lang="es-MX" sz="6000" b="1" i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8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contenido"/>
          <p:cNvSpPr txBox="1">
            <a:spLocks/>
          </p:cNvSpPr>
          <p:nvPr/>
        </p:nvSpPr>
        <p:spPr>
          <a:xfrm>
            <a:off x="455548" y="1124744"/>
            <a:ext cx="8496944" cy="4032448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400" dirty="0">
                <a:solidFill>
                  <a:schemeClr val="tx2"/>
                </a:solidFill>
                <a:latin typeface="Museo 500" pitchFamily="50" charset="0"/>
              </a:rPr>
              <a:t>Bluetooth es una especificación industrial para Redes Inalámbricas de Área Personal </a:t>
            </a: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que </a:t>
            </a:r>
            <a:r>
              <a:rPr lang="es-MX" sz="2400" dirty="0">
                <a:solidFill>
                  <a:schemeClr val="tx2"/>
                </a:solidFill>
                <a:latin typeface="Museo 500" pitchFamily="50" charset="0"/>
              </a:rPr>
              <a:t>posibilita la transmisión </a:t>
            </a: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de datos </a:t>
            </a:r>
            <a:r>
              <a:rPr lang="es-MX" sz="2400" dirty="0">
                <a:solidFill>
                  <a:schemeClr val="tx2"/>
                </a:solidFill>
                <a:latin typeface="Museo 500" pitchFamily="50" charset="0"/>
              </a:rPr>
              <a:t>entre </a:t>
            </a: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dispositivos </a:t>
            </a:r>
            <a:r>
              <a:rPr lang="es-MX" sz="2400" dirty="0">
                <a:solidFill>
                  <a:schemeClr val="tx2"/>
                </a:solidFill>
                <a:latin typeface="Museo 500" pitchFamily="50" charset="0"/>
              </a:rPr>
              <a:t>mediante un enlace por radiofrecuencia en la banda ISM de los 2,4 GHz. </a:t>
            </a: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 algn="just">
              <a:buNone/>
            </a:pPr>
            <a:endParaRPr lang="es-MX" sz="2400" dirty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 algn="just">
              <a:buNone/>
            </a:pP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Los </a:t>
            </a:r>
            <a:r>
              <a:rPr lang="es-MX" sz="2400" dirty="0">
                <a:solidFill>
                  <a:schemeClr val="tx2"/>
                </a:solidFill>
                <a:latin typeface="Museo 500" pitchFamily="50" charset="0"/>
              </a:rPr>
              <a:t>principales objetivos que se pretenden conseguir con esta norma son</a:t>
            </a: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:</a:t>
            </a:r>
          </a:p>
          <a:p>
            <a:pPr marL="109728" indent="0" algn="just">
              <a:buNone/>
            </a:pPr>
            <a:endParaRPr lang="es-MX" sz="2400" dirty="0">
              <a:solidFill>
                <a:schemeClr val="tx2"/>
              </a:solidFill>
              <a:latin typeface="Museo 500" pitchFamily="50" charset="0"/>
            </a:endParaRPr>
          </a:p>
          <a:p>
            <a:pPr algn="just"/>
            <a:r>
              <a:rPr lang="es-MX" sz="2400" dirty="0">
                <a:solidFill>
                  <a:schemeClr val="tx2"/>
                </a:solidFill>
                <a:latin typeface="Museo 500" pitchFamily="50" charset="0"/>
              </a:rPr>
              <a:t>Facilitar las comunicaciones entre equipos móviles y fijos.</a:t>
            </a:r>
          </a:p>
          <a:p>
            <a:pPr algn="just"/>
            <a:r>
              <a:rPr lang="es-MX" sz="2400" dirty="0">
                <a:solidFill>
                  <a:schemeClr val="tx2"/>
                </a:solidFill>
                <a:latin typeface="Museo 500" pitchFamily="50" charset="0"/>
              </a:rPr>
              <a:t>Eliminar los cables y conectores entre éstos</a:t>
            </a: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.</a:t>
            </a:r>
            <a:endParaRPr lang="es-MX" sz="2400" dirty="0">
              <a:solidFill>
                <a:schemeClr val="tx2"/>
              </a:solidFill>
              <a:latin typeface="Museo 5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47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contenido"/>
          <p:cNvSpPr txBox="1">
            <a:spLocks/>
          </p:cNvSpPr>
          <p:nvPr/>
        </p:nvSpPr>
        <p:spPr>
          <a:xfrm>
            <a:off x="439946" y="2276872"/>
            <a:ext cx="8496944" cy="18722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Los </a:t>
            </a:r>
            <a:r>
              <a:rPr lang="es-MX" sz="2400" dirty="0">
                <a:solidFill>
                  <a:schemeClr val="tx2"/>
                </a:solidFill>
                <a:latin typeface="Museo 500" pitchFamily="50" charset="0"/>
              </a:rPr>
              <a:t>dispositivos que con mayor frecuencia utilizan esta tecnología pertenecen a sectores de las telecomunicaciones y la informática </a:t>
            </a: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personal</a:t>
            </a:r>
          </a:p>
          <a:p>
            <a:pPr marL="109728" indent="0">
              <a:buNone/>
            </a:pPr>
            <a:endParaRPr lang="es-MX" sz="2400" dirty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3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3" y="1173523"/>
            <a:ext cx="2878570" cy="198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266" y="3397982"/>
            <a:ext cx="2520280" cy="210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45" y="1073218"/>
            <a:ext cx="3744416" cy="2181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Marcador de contenido"/>
          <p:cNvSpPr txBox="1">
            <a:spLocks/>
          </p:cNvSpPr>
          <p:nvPr/>
        </p:nvSpPr>
        <p:spPr>
          <a:xfrm>
            <a:off x="527545" y="482701"/>
            <a:ext cx="2619886" cy="5402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Computadoras</a:t>
            </a:r>
          </a:p>
          <a:p>
            <a:pPr marL="109728" indent="0">
              <a:buNone/>
            </a:pPr>
            <a:endParaRPr lang="es-MX" sz="2400" dirty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3147431" y="2984135"/>
            <a:ext cx="2619886" cy="5402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Smartphone</a:t>
            </a:r>
          </a:p>
          <a:p>
            <a:pPr marL="109728" indent="0">
              <a:buNone/>
            </a:pPr>
            <a:endParaRPr lang="es-MX" sz="2400" dirty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sp>
        <p:nvSpPr>
          <p:cNvPr id="9" name="1 Marcador de contenido"/>
          <p:cNvSpPr txBox="1">
            <a:spLocks/>
          </p:cNvSpPr>
          <p:nvPr/>
        </p:nvSpPr>
        <p:spPr>
          <a:xfrm>
            <a:off x="5148063" y="476534"/>
            <a:ext cx="3467897" cy="5402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Tabletas Electrónicas</a:t>
            </a:r>
          </a:p>
          <a:p>
            <a:pPr marL="109728" indent="0">
              <a:buNone/>
            </a:pPr>
            <a:endParaRPr lang="es-MX" sz="2400" dirty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t="8222" r="9994" b="9389"/>
          <a:stretch/>
        </p:blipFill>
        <p:spPr bwMode="auto">
          <a:xfrm>
            <a:off x="2955229" y="1194083"/>
            <a:ext cx="594073" cy="69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t="8222" r="9994" b="9389"/>
          <a:stretch/>
        </p:blipFill>
        <p:spPr bwMode="auto">
          <a:xfrm>
            <a:off x="2682700" y="4099649"/>
            <a:ext cx="594073" cy="69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t="8222" r="9994" b="9389"/>
          <a:stretch/>
        </p:blipFill>
        <p:spPr bwMode="auto">
          <a:xfrm>
            <a:off x="8318923" y="2131518"/>
            <a:ext cx="594073" cy="69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70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 txBox="1">
            <a:spLocks/>
          </p:cNvSpPr>
          <p:nvPr/>
        </p:nvSpPr>
        <p:spPr>
          <a:xfrm>
            <a:off x="2195736" y="318455"/>
            <a:ext cx="4374479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es-MX" sz="2800" dirty="0" smtClean="0">
                <a:solidFill>
                  <a:schemeClr val="tx2"/>
                </a:solidFill>
                <a:latin typeface="Museo 700" pitchFamily="50" charset="0"/>
              </a:rPr>
              <a:t>MODULOS BLUETOOTH</a:t>
            </a: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1" t="48374" r="22921" b="23887"/>
          <a:stretch/>
        </p:blipFill>
        <p:spPr bwMode="auto">
          <a:xfrm rot="16200000">
            <a:off x="87943" y="2376946"/>
            <a:ext cx="2992582" cy="149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 Marcador de contenido"/>
          <p:cNvSpPr txBox="1">
            <a:spLocks/>
          </p:cNvSpPr>
          <p:nvPr/>
        </p:nvSpPr>
        <p:spPr>
          <a:xfrm>
            <a:off x="824714" y="1082145"/>
            <a:ext cx="1519040" cy="43819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800" dirty="0" smtClean="0">
                <a:solidFill>
                  <a:schemeClr val="tx2"/>
                </a:solidFill>
                <a:latin typeface="Museo 500" pitchFamily="50" charset="0"/>
              </a:rPr>
              <a:t>HC-06</a:t>
            </a: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sp>
        <p:nvSpPr>
          <p:cNvPr id="15" name="1 Marcador de contenido"/>
          <p:cNvSpPr txBox="1">
            <a:spLocks/>
          </p:cNvSpPr>
          <p:nvPr/>
        </p:nvSpPr>
        <p:spPr>
          <a:xfrm>
            <a:off x="836088" y="4870269"/>
            <a:ext cx="1519040" cy="438196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800" dirty="0" smtClean="0">
                <a:solidFill>
                  <a:schemeClr val="tx2"/>
                </a:solidFill>
                <a:latin typeface="Museo 500" pitchFamily="50" charset="0"/>
              </a:rPr>
              <a:t>MX$400</a:t>
            </a: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4" t="5322" r="37880" b="8047"/>
          <a:stretch/>
        </p:blipFill>
        <p:spPr bwMode="auto">
          <a:xfrm>
            <a:off x="6876256" y="1424234"/>
            <a:ext cx="1438014" cy="342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t="27819" r="5900" b="36091"/>
          <a:stretch/>
        </p:blipFill>
        <p:spPr bwMode="auto">
          <a:xfrm rot="5400000">
            <a:off x="3214287" y="2383603"/>
            <a:ext cx="3101042" cy="137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1 Marcador de contenido"/>
          <p:cNvSpPr txBox="1">
            <a:spLocks/>
          </p:cNvSpPr>
          <p:nvPr/>
        </p:nvSpPr>
        <p:spPr>
          <a:xfrm>
            <a:off x="4005290" y="1052736"/>
            <a:ext cx="1519040" cy="43819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800" dirty="0" smtClean="0">
                <a:solidFill>
                  <a:schemeClr val="tx2"/>
                </a:solidFill>
                <a:latin typeface="Museo 500" pitchFamily="50" charset="0"/>
              </a:rPr>
              <a:t>RN-42</a:t>
            </a: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sp>
        <p:nvSpPr>
          <p:cNvPr id="21" name="1 Marcador de contenido"/>
          <p:cNvSpPr txBox="1">
            <a:spLocks/>
          </p:cNvSpPr>
          <p:nvPr/>
        </p:nvSpPr>
        <p:spPr>
          <a:xfrm>
            <a:off x="6795230" y="986038"/>
            <a:ext cx="1519040" cy="43819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800" dirty="0" smtClean="0">
                <a:solidFill>
                  <a:schemeClr val="tx2"/>
                </a:solidFill>
                <a:latin typeface="Museo 500" pitchFamily="50" charset="0"/>
              </a:rPr>
              <a:t>RN-41</a:t>
            </a: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sp>
        <p:nvSpPr>
          <p:cNvPr id="22" name="1 Marcador de contenido"/>
          <p:cNvSpPr txBox="1">
            <a:spLocks/>
          </p:cNvSpPr>
          <p:nvPr/>
        </p:nvSpPr>
        <p:spPr>
          <a:xfrm>
            <a:off x="4077548" y="4836325"/>
            <a:ext cx="1519040" cy="438196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600" dirty="0" smtClean="0">
                <a:solidFill>
                  <a:schemeClr val="tx2"/>
                </a:solidFill>
                <a:latin typeface="Museo 500" pitchFamily="50" charset="0"/>
              </a:rPr>
              <a:t>MX$750</a:t>
            </a: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sp>
        <p:nvSpPr>
          <p:cNvPr id="23" name="1 Marcador de contenido"/>
          <p:cNvSpPr txBox="1">
            <a:spLocks/>
          </p:cNvSpPr>
          <p:nvPr/>
        </p:nvSpPr>
        <p:spPr>
          <a:xfrm>
            <a:off x="6835743" y="4870269"/>
            <a:ext cx="1519040" cy="43819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400" dirty="0" smtClean="0">
                <a:solidFill>
                  <a:schemeClr val="tx2"/>
                </a:solidFill>
                <a:latin typeface="Museo 500" pitchFamily="50" charset="0"/>
              </a:rPr>
              <a:t>MX$950</a:t>
            </a:r>
          </a:p>
          <a:p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  <a:p>
            <a:pPr marL="109728" indent="0">
              <a:buNone/>
            </a:pPr>
            <a:endParaRPr lang="es-MX" sz="24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MODULO RN-42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75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Características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439946" y="2132856"/>
            <a:ext cx="8496944" cy="34563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MX" sz="1800" dirty="0" smtClean="0">
                <a:solidFill>
                  <a:srgbClr val="4B493E"/>
                </a:solidFill>
                <a:latin typeface="Museo 500" pitchFamily="50" charset="0"/>
              </a:rPr>
              <a:t>Configurable </a:t>
            </a:r>
            <a:r>
              <a:rPr lang="es-MX" sz="1800" dirty="0">
                <a:solidFill>
                  <a:srgbClr val="4B493E"/>
                </a:solidFill>
                <a:latin typeface="Museo 500" pitchFamily="50" charset="0"/>
              </a:rPr>
              <a:t>por USART (del microcontrolador)</a:t>
            </a:r>
          </a:p>
          <a:p>
            <a:r>
              <a:rPr lang="es-MX" sz="1800" b="1" dirty="0" smtClean="0">
                <a:solidFill>
                  <a:srgbClr val="4B493E"/>
                </a:solidFill>
                <a:latin typeface="Museo 500" pitchFamily="50" charset="0"/>
              </a:rPr>
              <a:t>Recibe </a:t>
            </a:r>
            <a:r>
              <a:rPr lang="es-MX" sz="1800" b="1" dirty="0">
                <a:solidFill>
                  <a:srgbClr val="4B493E"/>
                </a:solidFill>
                <a:latin typeface="Museo 500" pitchFamily="50" charset="0"/>
              </a:rPr>
              <a:t>Comandos AT</a:t>
            </a:r>
          </a:p>
          <a:p>
            <a:r>
              <a:rPr lang="es-MX" sz="1800" dirty="0" smtClean="0">
                <a:solidFill>
                  <a:srgbClr val="4B493E"/>
                </a:solidFill>
                <a:latin typeface="Museo 500" pitchFamily="50" charset="0"/>
              </a:rPr>
              <a:t>Velocidad </a:t>
            </a:r>
            <a:r>
              <a:rPr lang="es-MX" sz="1800" dirty="0">
                <a:solidFill>
                  <a:srgbClr val="4B493E"/>
                </a:solidFill>
                <a:latin typeface="Museo 500" pitchFamily="50" charset="0"/>
              </a:rPr>
              <a:t>de transferencia de datos por USART de 3Mbps</a:t>
            </a:r>
          </a:p>
          <a:p>
            <a:r>
              <a:rPr lang="es-MX" sz="1800" dirty="0" smtClean="0">
                <a:solidFill>
                  <a:srgbClr val="4B493E"/>
                </a:solidFill>
                <a:latin typeface="Museo 500" pitchFamily="50" charset="0"/>
              </a:rPr>
              <a:t>Con </a:t>
            </a:r>
            <a:r>
              <a:rPr lang="es-MX" sz="1800" dirty="0">
                <a:solidFill>
                  <a:srgbClr val="4B493E"/>
                </a:solidFill>
                <a:latin typeface="Museo 500" pitchFamily="50" charset="0"/>
              </a:rPr>
              <a:t>modo de bajo consumo</a:t>
            </a:r>
          </a:p>
          <a:p>
            <a:r>
              <a:rPr lang="es-MX" sz="1800" dirty="0" smtClean="0">
                <a:solidFill>
                  <a:srgbClr val="4B493E"/>
                </a:solidFill>
                <a:latin typeface="Museo 500" pitchFamily="50" charset="0"/>
              </a:rPr>
              <a:t>Compatible </a:t>
            </a:r>
            <a:r>
              <a:rPr lang="es-MX" sz="1800" dirty="0">
                <a:solidFill>
                  <a:srgbClr val="4B493E"/>
                </a:solidFill>
                <a:latin typeface="Museo 500" pitchFamily="50" charset="0"/>
              </a:rPr>
              <a:t>con todos los dispositivos Bluetooth con soporte SPP</a:t>
            </a:r>
          </a:p>
          <a:p>
            <a:r>
              <a:rPr lang="es-MX" sz="1800" dirty="0" smtClean="0">
                <a:solidFill>
                  <a:srgbClr val="4B493E"/>
                </a:solidFill>
                <a:latin typeface="Museo 500" pitchFamily="50" charset="0"/>
              </a:rPr>
              <a:t>Operación </a:t>
            </a:r>
            <a:r>
              <a:rPr lang="es-MX" sz="1800" dirty="0">
                <a:solidFill>
                  <a:srgbClr val="4B493E"/>
                </a:solidFill>
                <a:latin typeface="Museo 500" pitchFamily="50" charset="0"/>
              </a:rPr>
              <a:t>de 3.3V a 5V</a:t>
            </a:r>
          </a:p>
          <a:p>
            <a:r>
              <a:rPr lang="es-MX" sz="1800" dirty="0" smtClean="0">
                <a:solidFill>
                  <a:srgbClr val="4B493E"/>
                </a:solidFill>
                <a:latin typeface="Museo 500" pitchFamily="50" charset="0"/>
              </a:rPr>
              <a:t>Con </a:t>
            </a:r>
            <a:r>
              <a:rPr lang="es-MX" sz="1800" dirty="0">
                <a:solidFill>
                  <a:srgbClr val="4B493E"/>
                </a:solidFill>
                <a:latin typeface="Museo 500" pitchFamily="50" charset="0"/>
              </a:rPr>
              <a:t>regulador y acoplamientos de voltaje incluidos</a:t>
            </a:r>
          </a:p>
          <a:p>
            <a:r>
              <a:rPr lang="es-MX" sz="1800" dirty="0" smtClean="0">
                <a:solidFill>
                  <a:srgbClr val="4B493E"/>
                </a:solidFill>
                <a:latin typeface="Museo 500" pitchFamily="50" charset="0"/>
              </a:rPr>
              <a:t>Contiene Led´s </a:t>
            </a:r>
            <a:r>
              <a:rPr lang="es-MX" sz="1800" dirty="0">
                <a:solidFill>
                  <a:srgbClr val="4B493E"/>
                </a:solidFill>
                <a:latin typeface="Museo 500" pitchFamily="50" charset="0"/>
              </a:rPr>
              <a:t>de estado y energía</a:t>
            </a:r>
          </a:p>
          <a:p>
            <a:r>
              <a:rPr lang="es-MX" sz="1800" dirty="0" smtClean="0">
                <a:solidFill>
                  <a:srgbClr val="4B493E"/>
                </a:solidFill>
                <a:latin typeface="Museo 500" pitchFamily="50" charset="0"/>
              </a:rPr>
              <a:t>Compatible </a:t>
            </a:r>
            <a:r>
              <a:rPr lang="es-MX" sz="1800" dirty="0">
                <a:solidFill>
                  <a:srgbClr val="4B493E"/>
                </a:solidFill>
                <a:latin typeface="Museo 500" pitchFamily="50" charset="0"/>
              </a:rPr>
              <a:t>con el Bluetooth v2.0</a:t>
            </a:r>
            <a:r>
              <a:rPr lang="es-MX" sz="1800" dirty="0">
                <a:latin typeface="Museo 500" pitchFamily="50" charset="0"/>
              </a:rPr>
              <a:t> </a:t>
            </a:r>
            <a:endParaRPr lang="es-MX" sz="1800" dirty="0" smtClean="0">
              <a:solidFill>
                <a:schemeClr val="tx2"/>
              </a:solidFill>
              <a:latin typeface="Museo 5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3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Personalizado 2">
      <a:dk1>
        <a:srgbClr val="FFFFFF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9900</TotalTime>
  <Words>410</Words>
  <Application>Microsoft Office PowerPoint</Application>
  <PresentationFormat>Presentación en pantalla (4:3)</PresentationFormat>
  <Paragraphs>168</Paragraphs>
  <Slides>37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38" baseType="lpstr">
      <vt:lpstr>Concurrencia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</vt:lpstr>
    </vt:vector>
  </TitlesOfParts>
  <Company>Mecatronica Digital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Mecatrónica en el mundo</dc:title>
  <dc:creator>Isaac Suaste</dc:creator>
  <cp:lastModifiedBy>Suaste</cp:lastModifiedBy>
  <cp:revision>203</cp:revision>
  <dcterms:created xsi:type="dcterms:W3CDTF">2011-05-12T16:10:57Z</dcterms:created>
  <dcterms:modified xsi:type="dcterms:W3CDTF">2013-06-15T14:03:06Z</dcterms:modified>
</cp:coreProperties>
</file>